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8" r:id="rId2"/>
    <p:sldId id="260" r:id="rId3"/>
    <p:sldId id="270" r:id="rId4"/>
    <p:sldId id="291" r:id="rId5"/>
    <p:sldId id="271" r:id="rId6"/>
    <p:sldId id="301" r:id="rId7"/>
    <p:sldId id="294" r:id="rId8"/>
    <p:sldId id="292" r:id="rId9"/>
    <p:sldId id="293" r:id="rId10"/>
    <p:sldId id="273" r:id="rId11"/>
    <p:sldId id="274" r:id="rId12"/>
    <p:sldId id="275" r:id="rId13"/>
    <p:sldId id="276" r:id="rId14"/>
    <p:sldId id="295" r:id="rId15"/>
    <p:sldId id="277" r:id="rId16"/>
    <p:sldId id="296" r:id="rId17"/>
    <p:sldId id="278" r:id="rId18"/>
    <p:sldId id="297" r:id="rId19"/>
    <p:sldId id="279" r:id="rId20"/>
    <p:sldId id="280" r:id="rId21"/>
    <p:sldId id="282" r:id="rId22"/>
    <p:sldId id="298" r:id="rId23"/>
    <p:sldId id="283" r:id="rId24"/>
    <p:sldId id="299" r:id="rId25"/>
    <p:sldId id="285" r:id="rId26"/>
    <p:sldId id="300" r:id="rId27"/>
    <p:sldId id="302" r:id="rId28"/>
    <p:sldId id="289" r:id="rId29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26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70F640E-9689-4E08-8A47-E3F97C614633}" type="datetime1">
              <a:rPr lang="pl-PL" smtClean="0"/>
              <a:t>2018-05-20</a:t>
            </a:fld>
            <a:endParaRPr lang="pl-PL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B328C89-513F-4BFE-8DB7-922088D1445F}" type="datetime1">
              <a:rPr lang="pl-PL" smtClean="0"/>
              <a:t>2018-05-20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dirty="0"/>
              <a:t>Kliknij, aby edytować style wzorca tekstu</a:t>
            </a:r>
          </a:p>
          <a:p>
            <a:pPr lvl="1" rtl="0"/>
            <a:r>
              <a:rPr lang="pl-PL" dirty="0"/>
              <a:t>Drugi poziom</a:t>
            </a:r>
          </a:p>
          <a:p>
            <a:pPr lvl="2" rtl="0"/>
            <a:r>
              <a:rPr lang="pl-PL" dirty="0"/>
              <a:t>Trzeci poziom</a:t>
            </a:r>
          </a:p>
          <a:p>
            <a:pPr lvl="3" rtl="0"/>
            <a:r>
              <a:rPr lang="pl-PL" dirty="0"/>
              <a:t>Czwarty poziom</a:t>
            </a:r>
          </a:p>
          <a:p>
            <a:pPr lvl="4" rtl="0"/>
            <a:r>
              <a:rPr lang="pl-PL" dirty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l-PL" smtClean="0"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46611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0" name="Prostokąt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1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6D90F6FD-3FB9-488B-8E19-E100FC164EE4}" type="datetime1">
              <a:rPr lang="pl-PL" smtClean="0"/>
              <a:t>2018-05-20</a:t>
            </a:fld>
            <a:endParaRPr lang="pl-PL" dirty="0"/>
          </a:p>
        </p:txBody>
      </p:sp>
      <p:sp>
        <p:nvSpPr>
          <p:cNvPr id="12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l-PL" dirty="0"/>
          </a:p>
        </p:txBody>
      </p:sp>
      <p:sp>
        <p:nvSpPr>
          <p:cNvPr id="13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l-PL"/>
              <a:t>Edytuj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F37590-E5B2-4B38-8F57-DA819712792E}" type="datetime1">
              <a:rPr lang="pl-PL" smtClean="0"/>
              <a:t>2018-05-20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pl-PL"/>
              <a:t>Edytuj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E04FB298-CD3D-4ECC-9B32-39D01012E83E}" type="datetime1">
              <a:rPr lang="pl-PL" smtClean="0"/>
              <a:t>2018-05-20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/>
              <a:t>Edytuj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76E579-DE21-4D4D-AB61-5C0904B9F871}" type="datetime1">
              <a:rPr lang="pl-PL" smtClean="0"/>
              <a:t>2018-05-20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9" name="Prostokąt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/>
              <a:t>Edytuj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AD6D14EB-01B9-49BD-B396-E200B59CD8C2}" type="datetime1">
              <a:rPr lang="pl-PL" smtClean="0"/>
              <a:t>2018-05-20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l-PL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pl-PL"/>
              <a:t>Edytuj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pl-PL"/>
              <a:t>Edytuj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2BA539-8C45-4DD5-9790-AB953E9D2028}" type="datetime1">
              <a:rPr lang="pl-PL" smtClean="0"/>
              <a:t>2018-05-20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Edytuj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pl-PL"/>
              <a:t>Edytuj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Edytuj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pl-PL"/>
              <a:t>Edytuj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2D5C9D-4906-4B4A-AA18-C9AB52D291B9}" type="datetime1">
              <a:rPr lang="pl-PL" smtClean="0"/>
              <a:t>2018-05-20</a:t>
            </a:fld>
            <a:endParaRPr lang="pl-PL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7ED72F-C6FD-4583-B8A7-E74064BC70C8}" type="datetime1">
              <a:rPr lang="pl-PL" smtClean="0"/>
              <a:t>2018-05-20</a:t>
            </a:fld>
            <a:endParaRPr lang="pl-PL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97CB32-AB92-41DB-BB7F-FBDD5B0E5086}" type="datetime1">
              <a:rPr lang="pl-PL" smtClean="0"/>
              <a:t>2018-05-20</a:t>
            </a:fld>
            <a:endParaRPr lang="pl-PL" dirty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4" name="Tekst — symbol zastępczy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/>
              <a:t>Edytuj style wzorca tekstu</a:t>
            </a:r>
          </a:p>
        </p:txBody>
      </p:sp>
      <p:sp>
        <p:nvSpPr>
          <p:cNvPr id="3" name="Zawartość — symbol zastępczy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l-PL"/>
              <a:t>Edytuj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721F4-FC42-4720-9293-A8ADE7296C9D}" type="datetime1">
              <a:rPr lang="pl-PL" smtClean="0"/>
              <a:t>2018-05-20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/>
              <a:t>Edytuj style wzorca tekstu</a:t>
            </a:r>
          </a:p>
        </p:txBody>
      </p:sp>
      <p:sp>
        <p:nvSpPr>
          <p:cNvPr id="3" name="Obraz — symbol zastępczy 2" descr="Pusty symbol zastępczy pozwalający dodać obraz. Kliknij symbol zastępczy i wybierz obraz, który chcesz dodać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113140-8F16-4EAE-BC0C-A7A43B523512}" type="datetime1">
              <a:rPr lang="pl-PL" smtClean="0"/>
              <a:t>2018-05-20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dirty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dirty="0"/>
              <a:t>Kliknij, aby edytować style wzorca tekstu</a:t>
            </a:r>
          </a:p>
          <a:p>
            <a:pPr lvl="1" rtl="0"/>
            <a:r>
              <a:rPr lang="pl-PL" dirty="0"/>
              <a:t>Drugi poziom</a:t>
            </a:r>
          </a:p>
          <a:p>
            <a:pPr lvl="2" rtl="0"/>
            <a:r>
              <a:rPr lang="pl-PL" dirty="0"/>
              <a:t>Trzeci poziom</a:t>
            </a:r>
          </a:p>
          <a:p>
            <a:pPr lvl="3" rtl="0"/>
            <a:r>
              <a:rPr lang="pl-PL" dirty="0"/>
              <a:t>Czwarty poziom</a:t>
            </a:r>
          </a:p>
          <a:p>
            <a:pPr lvl="4" rtl="0"/>
            <a:r>
              <a:rPr lang="pl-PL" dirty="0"/>
              <a:t>Piąty poziom</a:t>
            </a:r>
          </a:p>
          <a:p>
            <a:pPr lvl="5" rtl="0"/>
            <a:r>
              <a:rPr lang="pl-PL" dirty="0"/>
              <a:t>Szósty</a:t>
            </a:r>
          </a:p>
          <a:p>
            <a:pPr lvl="6" rtl="0"/>
            <a:r>
              <a:rPr lang="pl-PL" dirty="0"/>
              <a:t>Siódmy</a:t>
            </a:r>
          </a:p>
          <a:p>
            <a:pPr lvl="7" rtl="0"/>
            <a:r>
              <a:rPr lang="pl-PL" dirty="0"/>
              <a:t>Ósmy</a:t>
            </a:r>
          </a:p>
          <a:p>
            <a:pPr lvl="8" rtl="0"/>
            <a:r>
              <a:rPr lang="pl-PL" dirty="0"/>
              <a:t>Dziewiąty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D7C5CCA0-EB8E-44DA-B1E3-7484023603CE}" type="datetime1">
              <a:rPr lang="pl-PL" smtClean="0"/>
              <a:t>2018-05-20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pl-PL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BD266BE7-899D-4075-917F-DBDE33B6B692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g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r>
              <a:rPr lang="pl-PL" dirty="0"/>
              <a:t>Histogram oraz binaryzacja obrazów biometrycznych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l-PL" dirty="0"/>
              <a:t>Podtytuł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Histogram pionowy i poziomy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602009" y="2465292"/>
            <a:ext cx="3834874" cy="3711669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dirty="0"/>
              <a:t>Są to przykłady histogramów stosowanych do obrazów binarnych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dirty="0"/>
              <a:t>Ich tworzenie polega na zliczaniu ilości wystąpień interesujących pikseli (czarnych bądź białych) w wierszu bądź kolumnie w zależności od histogramu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481A38F-91F4-4406-B679-69E667C1D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78" y="2465292"/>
            <a:ext cx="6883321" cy="37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8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C50EFE-6CB8-4600-A052-5DB7BA3B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jest binaryzacja?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7DF2B7F5-9C09-477E-B5D5-0084791A08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0160" y="2190749"/>
                <a:ext cx="9628632" cy="3986213"/>
              </a:xfrm>
            </p:spPr>
            <p:txBody>
              <a:bodyPr/>
              <a:lstStyle/>
              <a:p>
                <a:r>
                  <a:rPr lang="pl-PL" dirty="0"/>
                  <a:t>Jednym z zasadniczych zadań analizy obrazu jest segmentacja, czyli podział obrazu na obszary spełniające pewne kryterium jednorodności.</a:t>
                </a:r>
              </a:p>
              <a:p>
                <a:r>
                  <a:rPr lang="pl-PL" dirty="0"/>
                  <a:t>Jedną z najprostszych metod jest progowanie. Polega ono na porównywaniu wartości każdego z pikseli z góry określonym progiem. Najprostsza metoda wygląda następująco:</a:t>
                </a:r>
              </a:p>
              <a:p>
                <a:pPr marL="0" indent="0">
                  <a:buNone/>
                </a:pPr>
                <a:endParaRPr lang="pl-PL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0 ,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𝑔𝑑𝑦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l-PL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l-PL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l-PL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l-PL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255 , 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𝑔𝑑𝑦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l-PL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l-PL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l-PL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l-PL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pl-P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7DF2B7F5-9C09-477E-B5D5-0084791A0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0160" y="2190749"/>
                <a:ext cx="9628632" cy="3986213"/>
              </a:xfrm>
              <a:blipFill>
                <a:blip r:embed="rId2"/>
                <a:stretch>
                  <a:fillRect l="-696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8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C10C05-C2B5-4D41-967D-A1B72453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Metody binaryzacji globalnej</a:t>
            </a:r>
            <a:endParaRPr lang="en-US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F66C479-2FC4-4A86-A872-BFBF01ACD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Wybrane metody  wraz  z opisem i prezentacją wyników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7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7DA88E-2541-4D4D-8FEF-40D5EEC95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Metoda Otsu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8F6D76-58E0-4AA2-9240-6213B79AA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Metoda Otsu (1979) jest przykładem progowania optymalnego, co oznacza, że wartość znalezionego progu jest optymalna w sensie optymalizacji funkcji kryterialnej.</a:t>
            </a:r>
          </a:p>
          <a:p>
            <a:r>
              <a:rPr lang="pl-PL" dirty="0"/>
              <a:t>Funkcją kryterialną w metodzie Otsu jest minimalizacja wariancji wewnątrzklasowej bądź maksymalizacja wariancji </a:t>
            </a:r>
            <a:r>
              <a:rPr lang="pl-PL" dirty="0" err="1"/>
              <a:t>międzyklasowej</a:t>
            </a:r>
            <a:r>
              <a:rPr lang="pl-PL" dirty="0"/>
              <a:t>. </a:t>
            </a:r>
          </a:p>
          <a:p>
            <a:r>
              <a:rPr lang="pl-PL" dirty="0"/>
              <a:t>Podczas używania metody Otsu następuje podział na dwie funkcje prawdopodobieństwa: rozkład klasy obiektu oraz rozkład klasy tła .</a:t>
            </a:r>
          </a:p>
          <a:p>
            <a:r>
              <a:rPr lang="pl-PL" dirty="0"/>
              <a:t>Wariancja globalna w ramach jednego obrazu jest wielkością stałą, niezależną od przyjętego progu. Próg wpływa natomiast na wartości wariancji wewnątrz- oraz </a:t>
            </a:r>
            <a:r>
              <a:rPr lang="pl-PL" dirty="0" err="1"/>
              <a:t>międzyklasowej</a:t>
            </a:r>
            <a:r>
              <a:rPr lang="pl-PL" dirty="0"/>
              <a:t>, których suma daje wariancję globalną.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57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CC54FD-5BC5-4ADF-B607-C1DC90850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Otsu</a:t>
            </a:r>
            <a:endParaRPr lang="en-US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99063B9-9E2E-4E0E-BAC4-CB28CE37F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Obraz w odcieniach szarości </a:t>
            </a:r>
            <a:endParaRPr lang="en-US" dirty="0"/>
          </a:p>
        </p:txBody>
      </p:sp>
      <p:pic>
        <p:nvPicPr>
          <p:cNvPr id="18" name="Symbol zastępczy zawartości 17">
            <a:extLst>
              <a:ext uri="{FF2B5EF4-FFF2-40B4-BE49-F238E27FC236}">
                <a16:creationId xmlns:a16="http://schemas.microsoft.com/office/drawing/2014/main" id="{BF21A3C1-8A40-488D-8E5A-944EB1E589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25" y="2962004"/>
            <a:ext cx="4491038" cy="2996154"/>
          </a:xfrm>
        </p:spPr>
      </p:pic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C476AAF1-F849-4025-89A0-77D0561171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/>
              <a:t>Obraz po binaryzacji</a:t>
            </a:r>
            <a:endParaRPr lang="en-US" dirty="0"/>
          </a:p>
        </p:txBody>
      </p:sp>
      <p:pic>
        <p:nvPicPr>
          <p:cNvPr id="20" name="Symbol zastępczy zawartości 19">
            <a:extLst>
              <a:ext uri="{FF2B5EF4-FFF2-40B4-BE49-F238E27FC236}">
                <a16:creationId xmlns:a16="http://schemas.microsoft.com/office/drawing/2014/main" id="{A10EB325-EAC2-481B-9442-BB03A666B8D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2962534"/>
            <a:ext cx="4489450" cy="2995095"/>
          </a:xfrm>
        </p:spPr>
      </p:pic>
    </p:spTree>
    <p:extLst>
      <p:ext uri="{BB962C8B-B14F-4D97-AF65-F5344CB8AC3E}">
        <p14:creationId xmlns:p14="http://schemas.microsoft.com/office/powerpoint/2010/main" val="290524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B6190B-46C4-46FF-9C90-DEAEE3D4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Metoda globalnej entropii (Metoda Puna)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E645411-8B3D-4756-89FA-A2CBC4AF2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Metoda ta wykorzystuje entropię jako kryterium wyboru progu.</a:t>
            </a:r>
          </a:p>
          <a:p>
            <a:r>
              <a:rPr lang="pl-PL" dirty="0"/>
              <a:t>Podobnie jak w przypadku metody Otsu dokonywany jest podział na dwie klasy: klasę tła oraz klasę obiektu. </a:t>
            </a:r>
          </a:p>
          <a:p>
            <a:r>
              <a:rPr lang="pl-PL" dirty="0"/>
              <a:t>Kryterium wyboru progu jest entropia obrazu po binaryzacji. Piksele obrazu po binaryzacji należą do jednej z dwóch klas. Entropia maksymalną wartość przyjmuje gdy prawdopodobieństwo każdej z klas jest zbliżone do 0,5. Co oznacza, że dokonywany wybór progu spowoduje wystąpienie takiej samej liczby pikseli w kolorze czarnym i białym.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0DCB5C8-9976-44A6-AECC-BBD7487A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Metoda Puna</a:t>
            </a:r>
            <a:endParaRPr lang="en-US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EECCCE6-D78B-45D3-AE1F-405AFB029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Odcienie szarości</a:t>
            </a:r>
            <a:endParaRPr lang="en-US" dirty="0"/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1A7D74DD-660E-4A25-A03D-799D6E389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25" y="2962004"/>
            <a:ext cx="4491038" cy="2996154"/>
          </a:xfrm>
        </p:spPr>
      </p:pic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8B6FB43-9612-48EE-8708-B45D02F02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/>
              <a:t>Po binaryzacji</a:t>
            </a:r>
            <a:endParaRPr lang="en-US" dirty="0"/>
          </a:p>
        </p:txBody>
      </p:sp>
      <p:pic>
        <p:nvPicPr>
          <p:cNvPr id="10" name="Symbol zastępczy zawartości 9">
            <a:extLst>
              <a:ext uri="{FF2B5EF4-FFF2-40B4-BE49-F238E27FC236}">
                <a16:creationId xmlns:a16="http://schemas.microsoft.com/office/drawing/2014/main" id="{99A3836F-433D-4E37-B785-38EFAE883CB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2962534"/>
            <a:ext cx="4489450" cy="2995095"/>
          </a:xfrm>
        </p:spPr>
      </p:pic>
    </p:spTree>
    <p:extLst>
      <p:ext uri="{BB962C8B-B14F-4D97-AF65-F5344CB8AC3E}">
        <p14:creationId xmlns:p14="http://schemas.microsoft.com/office/powerpoint/2010/main" val="116087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ADE1F11-AE13-4F9E-A430-296FC831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Progowanie iteracyjne (</a:t>
            </a:r>
            <a:r>
              <a:rPr lang="pl-PL" dirty="0" err="1"/>
              <a:t>Ridler</a:t>
            </a:r>
            <a:r>
              <a:rPr lang="pl-PL" dirty="0"/>
              <a:t>, </a:t>
            </a:r>
            <a:r>
              <a:rPr lang="pl-PL" dirty="0" err="1"/>
              <a:t>Calvard</a:t>
            </a:r>
            <a:r>
              <a:rPr lang="pl-PL" dirty="0"/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E6C90C43-3854-4CC2-94D3-158FCA3089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pl-PL" dirty="0"/>
                  <a:t>Metoda iteracyjnego nie wymaga żadnej wcześniejszej wiedzy na temat obrazu tj. wielkość i położenie obiektów. </a:t>
                </a:r>
              </a:p>
              <a:p>
                <a:r>
                  <a:rPr lang="pl-PL" dirty="0"/>
                  <a:t>Algorytm: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pl-PL" dirty="0"/>
                  <a:t>Oszacuj początkową wartość progu, np. przyjmij, że tło stanowi ą cztery narożne piksele obrazu; pozostałe piksele stanowią piksele obiektu. Przy takim za łożeniu wyznacz średnią jasność tła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pl-PL" dirty="0"/>
                          <m:t>μ</m:t>
                        </m:r>
                      </m:e>
                      <m:sub>
                        <m:r>
                          <a:rPr lang="pl-PL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pl-PL" dirty="0"/>
                  <a:t> oraz średni ą jasność obiektu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pl-PL" dirty="0"/>
                          <m:t>μ</m:t>
                        </m:r>
                      </m:e>
                      <m:sub>
                        <m:r>
                          <a:rPr lang="pl-PL" i="1" dirty="0">
                            <a:latin typeface="Cambria Math" panose="02040503050406030204" pitchFamily="18" charset="0"/>
                          </a:rPr>
                          <m:t>𝑂𝑏</m:t>
                        </m:r>
                      </m:sub>
                    </m:sSub>
                  </m:oMath>
                </a14:m>
                <a:r>
                  <a:rPr lang="pl-PL" dirty="0"/>
                  <a:t>. Za wartość progową przyjmij: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l-PL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pl-PL" dirty="0"/>
                                <m:t>μ</m:t>
                              </m:r>
                            </m:e>
                            <m:sub>
                              <m:r>
                                <a:rPr lang="pl-PL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pl-PL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l-PL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pl-PL" dirty="0"/>
                                <m:t>μ</m:t>
                              </m:r>
                            </m:e>
                            <m:sub>
                              <m:r>
                                <a:rPr lang="pl-PL" b="0" i="1" dirty="0" smtClean="0">
                                  <a:latin typeface="Cambria Math" panose="02040503050406030204" pitchFamily="18" charset="0"/>
                                </a:rPr>
                                <m:t>𝑂𝑏</m:t>
                              </m:r>
                            </m:sub>
                          </m:sSub>
                        </m:num>
                        <m:den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l-PL" dirty="0"/>
              </a:p>
              <a:p>
                <a:pPr marL="0" indent="0">
                  <a:buNone/>
                </a:pPr>
                <a:r>
                  <a:rPr lang="pl-PL" dirty="0"/>
                  <a:t>2. W n-tej iteracji wyznacz wartość średnią dla klasy tła oraz klasy obiektu, przy czym podziału na klasy dokonaj dla progu wyznaczonego w poprzedniej iteracji algorytmu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l-PL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pl-PL" dirty="0"/>
                          <m:t>μ</m:t>
                        </m:r>
                      </m:e>
                      <m:sub>
                        <m:r>
                          <a:rPr lang="pl-PL" i="1" dirty="0" smtClean="0">
                            <a:latin typeface="Cambria Math" panose="02040503050406030204" pitchFamily="18" charset="0"/>
                          </a:rPr>
                          <m:t>𝑂𝑏</m:t>
                        </m:r>
                      </m:sub>
                    </m:sSub>
                    <m:r>
                      <a:rPr lang="pl-PL" b="0" i="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l-PL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pl-PL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pl-PL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𝑜𝑏𝑗𝑒𝑐𝑡</m:t>
                        </m:r>
                        <m:r>
                          <a:rPr lang="pl-PL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l-PL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pl-PL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l-PL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l-PL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l-PL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pl-PL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l-PL" b="0" i="1" dirty="0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pl-PL" b="0" i="1" dirty="0" smtClean="0">
                            <a:latin typeface="Cambria Math" panose="02040503050406030204" pitchFamily="18" charset="0"/>
                          </a:rPr>
                          <m:t>𝑜𝑏𝑗𝑒𝑐𝑡</m:t>
                        </m:r>
                        <m:r>
                          <a:rPr lang="pl-PL" b="0" i="1" dirty="0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pl-PL" b="0" i="1" dirty="0" smtClean="0">
                            <a:latin typeface="Cambria Math" panose="02040503050406030204" pitchFamily="18" charset="0"/>
                          </a:rPr>
                          <m:t>𝑝𝑖𝑥𝑒𝑙𝑠</m:t>
                        </m:r>
                      </m:den>
                    </m:f>
                  </m:oMath>
                </a14:m>
                <a:r>
                  <a:rPr lang="pl-PL" dirty="0"/>
                  <a:t> 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pl-PL" dirty="0"/>
                          <m:t>μ</m:t>
                        </m:r>
                      </m:e>
                      <m:sub>
                        <m:r>
                          <a:rPr lang="pl-PL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pl-PL" i="1" dirty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l-PL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pl-PL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pl-PL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pl-PL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𝑏𝑎𝑐𝑘𝑔𝑟𝑜𝑢𝑛𝑑</m:t>
                        </m:r>
                        <m:r>
                          <a:rPr lang="pl-PL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l-PL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pl-PL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l-PL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l-PL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l-PL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pl-PL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l-PL" i="1" dirty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pl-PL" b="0" i="1" dirty="0" smtClean="0">
                            <a:latin typeface="Cambria Math" panose="02040503050406030204" pitchFamily="18" charset="0"/>
                          </a:rPr>
                          <m:t>𝑏𝑎𝑐𝑘𝑔𝑟𝑜𝑢𝑛𝑑</m:t>
                        </m:r>
                        <m:r>
                          <a:rPr lang="pl-PL" i="1" dirty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pl-PL" i="1" dirty="0">
                            <a:latin typeface="Cambria Math" panose="02040503050406030204" pitchFamily="18" charset="0"/>
                          </a:rPr>
                          <m:t>𝑝𝑖𝑥𝑒𝑙𝑠</m:t>
                        </m:r>
                      </m:den>
                    </m:f>
                  </m:oMath>
                </a14:m>
                <a:r>
                  <a:rPr lang="pl-PL" dirty="0"/>
                  <a:t> </a:t>
                </a:r>
              </a:p>
              <a:p>
                <a:pPr marL="0" indent="0">
                  <a:buNone/>
                </a:pPr>
                <a:r>
                  <a:rPr lang="pl-PL" dirty="0"/>
                  <a:t>3. Wyznacz nową wartość progu: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pl-PL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l-PL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pl-PL" dirty="0"/>
                                <m:t>μ</m:t>
                              </m:r>
                            </m:e>
                            <m:sub>
                              <m:r>
                                <a:rPr lang="pl-PL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pl-PL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l-PL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pl-PL" dirty="0"/>
                                <m:t>μ</m:t>
                              </m:r>
                            </m:e>
                            <m:sub>
                              <m:r>
                                <a:rPr lang="pl-PL" i="1" dirty="0">
                                  <a:latin typeface="Cambria Math" panose="02040503050406030204" pitchFamily="18" charset="0"/>
                                </a:rPr>
                                <m:t>𝑂𝑏</m:t>
                              </m:r>
                            </m:sub>
                          </m:sSub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l-PL" dirty="0"/>
              </a:p>
              <a:p>
                <a:pPr marL="0" indent="0">
                  <a:buNone/>
                </a:pPr>
                <a:r>
                  <a:rPr lang="pl-PL" dirty="0"/>
                  <a:t>4. Gdy T(n+1) = T(n) zatrzymaj algorytm. W przeciwnym wypadku przejdź do punktu 2.</a:t>
                </a:r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E6C90C43-3854-4CC2-94D3-158FCA3089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0" t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51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A169C4-6C3D-4335-8B58-046D3440B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Ridler</a:t>
            </a:r>
            <a:r>
              <a:rPr lang="pl-PL" dirty="0"/>
              <a:t>, </a:t>
            </a:r>
            <a:r>
              <a:rPr lang="pl-PL" dirty="0" err="1"/>
              <a:t>Calvard</a:t>
            </a:r>
            <a:endParaRPr lang="en-US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D27ADC9-06EF-4963-93E5-5CBC1BA8AF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Odcienie szarości</a:t>
            </a:r>
            <a:endParaRPr lang="en-US" dirty="0"/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A52E44A-5EF6-4692-AF13-6582962451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25" y="2962004"/>
            <a:ext cx="4491038" cy="2996154"/>
          </a:xfrm>
        </p:spPr>
      </p:pic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B240D9B-9ABB-4713-BCF2-93DC2D2076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/>
              <a:t>Po binaryzacji</a:t>
            </a:r>
            <a:endParaRPr lang="en-US" dirty="0"/>
          </a:p>
        </p:txBody>
      </p:sp>
      <p:pic>
        <p:nvPicPr>
          <p:cNvPr id="10" name="Symbol zastępczy zawartości 9">
            <a:extLst>
              <a:ext uri="{FF2B5EF4-FFF2-40B4-BE49-F238E27FC236}">
                <a16:creationId xmlns:a16="http://schemas.microsoft.com/office/drawing/2014/main" id="{4D22A88C-0888-4070-BEF0-B9E10092B05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2962534"/>
            <a:ext cx="4489450" cy="2995095"/>
          </a:xfrm>
        </p:spPr>
      </p:pic>
    </p:spTree>
    <p:extLst>
      <p:ext uri="{BB962C8B-B14F-4D97-AF65-F5344CB8AC3E}">
        <p14:creationId xmlns:p14="http://schemas.microsoft.com/office/powerpoint/2010/main" val="190073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AB2DD5-B16A-404C-A621-69C4D125D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Porównanie wyników</a:t>
            </a:r>
            <a:endParaRPr lang="en-US" dirty="0"/>
          </a:p>
        </p:txBody>
      </p:sp>
      <p:pic>
        <p:nvPicPr>
          <p:cNvPr id="11" name="Symbol zastępczy zawartości 17">
            <a:extLst>
              <a:ext uri="{FF2B5EF4-FFF2-40B4-BE49-F238E27FC236}">
                <a16:creationId xmlns:a16="http://schemas.microsoft.com/office/drawing/2014/main" id="{94001E9A-25C5-4BC7-9ABB-3E97F23AE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39" y="1828456"/>
            <a:ext cx="3696960" cy="2466392"/>
          </a:xfrm>
          <a:prstGeom prst="rect">
            <a:avLst/>
          </a:prstGeom>
        </p:spPr>
      </p:pic>
      <p:pic>
        <p:nvPicPr>
          <p:cNvPr id="12" name="Symbol zastępczy zawartości 19">
            <a:extLst>
              <a:ext uri="{FF2B5EF4-FFF2-40B4-BE49-F238E27FC236}">
                <a16:creationId xmlns:a16="http://schemas.microsoft.com/office/drawing/2014/main" id="{B63D018C-AF44-4D4B-A7C1-3E2D5BA8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96" y="4014700"/>
            <a:ext cx="3696960" cy="2466393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D1510D0A-EE4F-4A58-90B7-F458370C8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65" y="1828456"/>
            <a:ext cx="3696960" cy="2466393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D14CBEA3-8981-4608-881E-8BE2249AF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234" y="4014700"/>
            <a:ext cx="3696960" cy="24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9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AGENDA</a:t>
            </a:r>
          </a:p>
        </p:txBody>
      </p:sp>
      <p:sp>
        <p:nvSpPr>
          <p:cNvPr id="14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lvl="0"/>
            <a:r>
              <a:rPr lang="pl-PL" dirty="0"/>
              <a:t>Zarys historyczny</a:t>
            </a:r>
          </a:p>
          <a:p>
            <a:pPr lvl="0"/>
            <a:r>
              <a:rPr lang="pl-PL" dirty="0"/>
              <a:t>Czym jest histogram?</a:t>
            </a:r>
          </a:p>
          <a:p>
            <a:pPr lvl="0"/>
            <a:r>
              <a:rPr lang="pl-PL" dirty="0"/>
              <a:t>Operacje wykonywane na podstawie histogramu</a:t>
            </a:r>
          </a:p>
          <a:p>
            <a:pPr lvl="0"/>
            <a:r>
              <a:rPr lang="pl-PL" dirty="0"/>
              <a:t>Czym jest binaryzacja?</a:t>
            </a:r>
          </a:p>
          <a:p>
            <a:pPr lvl="0"/>
            <a:r>
              <a:rPr lang="pl-PL" dirty="0"/>
              <a:t>Metody binaryzacji globalnej</a:t>
            </a:r>
          </a:p>
          <a:p>
            <a:r>
              <a:rPr lang="pl-PL" dirty="0"/>
              <a:t>Metody binaryzacji lokalnej</a:t>
            </a:r>
          </a:p>
          <a:p>
            <a:pPr lvl="0"/>
            <a:r>
              <a:rPr lang="pl-PL" dirty="0"/>
              <a:t>Wnioski</a:t>
            </a:r>
          </a:p>
          <a:p>
            <a:pPr lvl="0"/>
            <a:r>
              <a:rPr lang="pl-PL" dirty="0"/>
              <a:t>Pytania</a:t>
            </a:r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CC6770-6EFA-4DC2-890D-160DA33B4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Metody binaryzacji lokalnej</a:t>
            </a:r>
            <a:endParaRPr lang="en-US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D9B03D5-058A-4051-9FF6-250C143BF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Wyniki binaryzacji na przykładach wraz z omówieniem ich zasad działania, jak również z porównaniem wyników.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18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B8335C-6714-40FD-ABCD-F55AF1F8A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White, </a:t>
            </a:r>
            <a:r>
              <a:rPr lang="pl-PL" dirty="0" err="1"/>
              <a:t>Rohrer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A533D5DC-B6C8-4308-BFDB-9AAC6FAFB7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pl-PL" dirty="0"/>
                  <a:t>Metoda </a:t>
                </a:r>
                <a:r>
                  <a:rPr lang="pl-PL" dirty="0" err="1"/>
                  <a:t>White’a</a:t>
                </a:r>
                <a:r>
                  <a:rPr lang="pl-PL" dirty="0"/>
                  <a:t> i </a:t>
                </a:r>
                <a:r>
                  <a:rPr lang="pl-PL" dirty="0" err="1"/>
                  <a:t>Rohrer’a</a:t>
                </a:r>
                <a:r>
                  <a:rPr lang="pl-PL" dirty="0"/>
                  <a:t> jest prostą metodą progowania lokalnego, w której wartość progu ustalana jest niezależnie dla każdego piksela obrazu na podstawie wartości średniej w otoczeniu danego piksela: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𝑑𝑙𝑎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l-PL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l-PL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l-PL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l-PL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pl-PL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f>
                                  <m:fPr>
                                    <m:ctrlPr>
                                      <a:rPr lang="pl-PL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l-PL" dirty="0"/>
                                      <m:t>μ</m:t>
                                    </m:r>
                                    <m:d>
                                      <m:dPr>
                                        <m:ctrlPr>
                                          <a:rPr lang="pl-PL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l-PL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l-PL" b="0" i="1" dirty="0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pl-PL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pl-PL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&gt;1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𝑝𝑜𝑧𝑜𝑠𝑡𝑎𝑎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ł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𝑦𝑐h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𝑝𝑟𝑧𝑦𝑝𝑎𝑑𝑘𝑎𝑐h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b="0" dirty="0"/>
              </a:p>
              <a:p>
                <a:pPr marL="0" indent="0">
                  <a:buNone/>
                </a:pPr>
                <a:r>
                  <a:rPr lang="pl-PL" dirty="0"/>
                  <a:t>,gdzie B oraz f są odpowiednio obrazem po binaryzacji oraz obrazem wejściowym, μ jest średnią z wartości pikseli w kwadratowym oknie, którego środkiem jest piksel aktualnie analizowany, k jest parametrem. </a:t>
                </a:r>
              </a:p>
              <a:p>
                <a:r>
                  <a:rPr lang="pl-PL" dirty="0"/>
                  <a:t>Metoda opiera się na założeniu, że piksele znaków (tekst) przyjmują w obrazie wartości dużo mniejsze niż piksele otoczenia. </a:t>
                </a:r>
              </a:p>
              <a:p>
                <a:r>
                  <a:rPr lang="pl-PL" dirty="0"/>
                  <a:t>Problemem metody jest trudność doboru wartości parametru k odpowiedniej dla szerokiej klasy dokumentów. Metoda nie zapewnia odpowiedniego stopnia adaptacji progu do lokalnej charakterystyki obrazu.</a:t>
                </a:r>
                <a:endParaRPr lang="en-US" dirty="0"/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A533D5DC-B6C8-4308-BFDB-9AAC6FAFB7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80" t="-1529" r="-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640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6E618A-0E06-4F94-9E18-5766C0E5A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White, Rohrer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3CFBA8E-78E6-4E9F-BF7A-5D950C2E5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Odcienie szarości</a:t>
            </a:r>
            <a:endParaRPr lang="en-US" dirty="0"/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FE929A76-9461-4D98-8472-92A525B8E6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25" y="2962004"/>
            <a:ext cx="4491038" cy="2996154"/>
          </a:xfrm>
        </p:spPr>
      </p:pic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D9AB4C6-504E-4868-AF05-BFE3EF239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/>
              <a:t>Po binaryzacji przy wielkości okna 11 i parametrze k = 1,05</a:t>
            </a:r>
            <a:endParaRPr lang="en-US" dirty="0"/>
          </a:p>
        </p:txBody>
      </p:sp>
      <p:pic>
        <p:nvPicPr>
          <p:cNvPr id="10" name="Symbol zastępczy zawartości 9">
            <a:extLst>
              <a:ext uri="{FF2B5EF4-FFF2-40B4-BE49-F238E27FC236}">
                <a16:creationId xmlns:a16="http://schemas.microsoft.com/office/drawing/2014/main" id="{A546E826-0F22-4899-A44F-A3869E9F3ED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2962534"/>
            <a:ext cx="4489450" cy="2995095"/>
          </a:xfrm>
        </p:spPr>
      </p:pic>
    </p:spTree>
    <p:extLst>
      <p:ext uri="{BB962C8B-B14F-4D97-AF65-F5344CB8AC3E}">
        <p14:creationId xmlns:p14="http://schemas.microsoft.com/office/powerpoint/2010/main" val="200994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D5D44EA-A0B9-43FA-96B5-356B68C0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Bernsen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9EA49C60-23C5-4471-BB32-25CE4B6D6B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pl-PL" dirty="0"/>
                  <a:t>Jedna z najprostszych metod progowania lokalnego, która jednocześnie w wielu wypadkach jest wystarczająco efektywna.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</m:num>
                        <m:den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l-PL" dirty="0"/>
              </a:p>
              <a:p>
                <a:r>
                  <a:rPr lang="pl-PL" dirty="0"/>
                  <a:t>Wartość progu ustalana jest niezależnie dla każdego piksela obrazu na podstawie wartości minimalnej oraz maksymalnej w ustalonym otoczeniu piksela: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pl-P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pl-P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pl-PL" dirty="0"/>
              </a:p>
              <a:p>
                <a:r>
                  <a:rPr lang="pl-PL" dirty="0"/>
                  <a:t>gdzie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pl-PL" dirty="0"/>
                  <a:t> oraz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pl-PL" dirty="0"/>
                  <a:t> są odpowiednio wartością minimalną i maksymalną w otoczeniu piksela. Jako otoczenie przyjmuje się najczęściej kwadratowe okno o nieparzystym rozmiarze, którego środkiem jest aktualnie przetwarzany piksel. W przypadku, gdy kontrast w obrębie okna jest mniejszy od ustalonego parametru przynależności przetwarzanego piksela do określonej klasy nie ustala się nie na podstawie progu T(</a:t>
                </a:r>
                <a:r>
                  <a:rPr lang="pl-PL" dirty="0" err="1"/>
                  <a:t>i,j</a:t>
                </a:r>
                <a:r>
                  <a:rPr lang="pl-PL" dirty="0"/>
                  <a:t>), ale na podstawie wybranego eksperymentalnie progu globalnego, </a:t>
                </a:r>
                <a:r>
                  <a:rPr lang="pl-PL" dirty="0" err="1"/>
                  <a:t>Tg</a:t>
                </a:r>
                <a:r>
                  <a:rPr lang="pl-PL" dirty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9EA49C60-23C5-4471-BB32-25CE4B6D6B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0" t="-2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20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34B829-54FC-4477-B928-8CCCE31CB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Bernsen</a:t>
            </a:r>
            <a:endParaRPr lang="en-US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52941E5-1A3C-40F9-89C1-19CA54E27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Odcienie szarości</a:t>
            </a:r>
            <a:endParaRPr lang="en-US" dirty="0"/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BD51DC4D-7242-41A8-87E1-75AAA8856F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25" y="2962004"/>
            <a:ext cx="4491038" cy="2996154"/>
          </a:xfrm>
        </p:spPr>
      </p:pic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E19DF1B-3C1C-401C-91AD-545A2946C2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/>
              <a:t>Po binaryzacji przy oknie wielkości 11, </a:t>
            </a:r>
            <a:r>
              <a:rPr lang="pl-PL" dirty="0" err="1"/>
              <a:t>Tg</a:t>
            </a:r>
            <a:r>
              <a:rPr lang="pl-PL" dirty="0"/>
              <a:t> = 150, epsilon =20</a:t>
            </a:r>
            <a:endParaRPr lang="en-US" dirty="0"/>
          </a:p>
        </p:txBody>
      </p:sp>
      <p:pic>
        <p:nvPicPr>
          <p:cNvPr id="10" name="Symbol zastępczy zawartości 9">
            <a:extLst>
              <a:ext uri="{FF2B5EF4-FFF2-40B4-BE49-F238E27FC236}">
                <a16:creationId xmlns:a16="http://schemas.microsoft.com/office/drawing/2014/main" id="{4AEBC889-0749-4E78-863D-FE4BC34D4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2962534"/>
            <a:ext cx="4489450" cy="2995095"/>
          </a:xfrm>
        </p:spPr>
      </p:pic>
    </p:spTree>
    <p:extLst>
      <p:ext uri="{BB962C8B-B14F-4D97-AF65-F5344CB8AC3E}">
        <p14:creationId xmlns:p14="http://schemas.microsoft.com/office/powerpoint/2010/main" val="376272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1D2CE0-18ED-4AF8-AB8B-F81111DC3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Niblack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D6E9C316-2BB2-4176-B729-409AD234E5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pl-PL" dirty="0"/>
                  <a:t>Metoda powstała w 1986 roku.</a:t>
                </a:r>
              </a:p>
              <a:p>
                <a:r>
                  <a:rPr lang="pl-PL" dirty="0"/>
                  <a:t>Jest przykładem metody progowania lokalnego. Próg ustalany jest niezależnie dla każdego piksela obrazu na podstawie znajomości średniej oraz odchylenia standardowego (wariancji) wartości pikseli z jego otoczenia. Jako otoczenie przyjmuje się najczęściej kwadratowe okno o nieparzystym rozmiarze, którego środkiem jest piksel aktualnie rozpatrywany. Wartość progu dana jest równaniem: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dirty="0"/>
              </a:p>
              <a:p>
                <a:pPr marL="0" indent="0">
                  <a:buNone/>
                </a:pPr>
                <a:r>
                  <a:rPr lang="pl-PL" dirty="0"/>
                  <a:t>gdzie μ i σ są odpowiednio wartością średnią oraz odchyleniem standardowym wyznaczonym dla bloku, natomiast k jest parametrem progowania; k&lt;0; </a:t>
                </a:r>
              </a:p>
              <a:p>
                <a:r>
                  <a:rPr lang="pl-PL" dirty="0"/>
                  <a:t>Efektywność binaryzacji z progiem ustalanym w powyższy sposób zależy od rozmiaru okna oraz parametru k. Okno zbyt małe powoduje silną wrażliwość na zakłócenia lub niejednorodności w obrazie, co jest szczególnie widoczne w obszarach tła (bez obecności tekstu). Okno zbyt duże powoduje niszczenie krawędzi obiektów. Problem ten pojawia się też w przypadku innych metod wykorzystujących średnią w bloku do ustalenia wartości progu.</a:t>
                </a:r>
                <a:endParaRPr lang="en-US" dirty="0"/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D6E9C316-2BB2-4176-B729-409AD234E5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0" t="-1988" r="-1076" b="-2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24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5011659-F056-4C41-AD10-75775342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Niblack</a:t>
            </a:r>
            <a:endParaRPr lang="en-US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CBAE8DF-820E-404A-9E5A-B431D9F33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Odcienie szarości	</a:t>
            </a:r>
            <a:endParaRPr lang="en-US" dirty="0"/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1A5F2BBD-1CFF-46D1-901C-52CEABB40F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25" y="2962004"/>
            <a:ext cx="4491038" cy="2996154"/>
          </a:xfrm>
        </p:spPr>
      </p:pic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268E04D-7641-4097-8FB2-078106BF1B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/>
              <a:t>Po binaryzacji przy użycia okna 11 oraz k = - 0,3</a:t>
            </a:r>
            <a:endParaRPr lang="en-US" dirty="0"/>
          </a:p>
        </p:txBody>
      </p:sp>
      <p:pic>
        <p:nvPicPr>
          <p:cNvPr id="10" name="Symbol zastępczy zawartości 9">
            <a:extLst>
              <a:ext uri="{FF2B5EF4-FFF2-40B4-BE49-F238E27FC236}">
                <a16:creationId xmlns:a16="http://schemas.microsoft.com/office/drawing/2014/main" id="{0139640A-BC08-4667-9582-B3FEBEB678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2962534"/>
            <a:ext cx="4489450" cy="2995095"/>
          </a:xfrm>
        </p:spPr>
      </p:pic>
    </p:spTree>
    <p:extLst>
      <p:ext uri="{BB962C8B-B14F-4D97-AF65-F5344CB8AC3E}">
        <p14:creationId xmlns:p14="http://schemas.microsoft.com/office/powerpoint/2010/main" val="346352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6B14F0-8B74-4BB0-846E-9C5C0A80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Porównanie wyników</a:t>
            </a:r>
            <a:endParaRPr lang="en-US" dirty="0"/>
          </a:p>
        </p:txBody>
      </p:sp>
      <p:pic>
        <p:nvPicPr>
          <p:cNvPr id="4" name="Symbol zastępczy zawartości 7">
            <a:extLst>
              <a:ext uri="{FF2B5EF4-FFF2-40B4-BE49-F238E27FC236}">
                <a16:creationId xmlns:a16="http://schemas.microsoft.com/office/drawing/2014/main" id="{B6AEE45E-58E9-4B7D-97FD-B245CDF0F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" y="1844436"/>
            <a:ext cx="3931530" cy="2622883"/>
          </a:xfrm>
          <a:prstGeom prst="rect">
            <a:avLst/>
          </a:prstGeom>
        </p:spPr>
      </p:pic>
      <p:pic>
        <p:nvPicPr>
          <p:cNvPr id="5" name="Symbol zastępczy zawartości 9">
            <a:extLst>
              <a:ext uri="{FF2B5EF4-FFF2-40B4-BE49-F238E27FC236}">
                <a16:creationId xmlns:a16="http://schemas.microsoft.com/office/drawing/2014/main" id="{15B73F8A-11C5-4A57-A284-E30C6421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626" y="3962400"/>
            <a:ext cx="3931530" cy="2622884"/>
          </a:xfrm>
          <a:prstGeom prst="rect">
            <a:avLst/>
          </a:prstGeom>
        </p:spPr>
      </p:pic>
      <p:pic>
        <p:nvPicPr>
          <p:cNvPr id="6" name="Symbol zastępczy zawartości 9">
            <a:extLst>
              <a:ext uri="{FF2B5EF4-FFF2-40B4-BE49-F238E27FC236}">
                <a16:creationId xmlns:a16="http://schemas.microsoft.com/office/drawing/2014/main" id="{E73C3065-7593-4CC4-813E-7D33FC5F9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844" y="1828456"/>
            <a:ext cx="3931530" cy="2622884"/>
          </a:xfrm>
          <a:prstGeom prst="rect">
            <a:avLst/>
          </a:prstGeom>
        </p:spPr>
      </p:pic>
      <p:pic>
        <p:nvPicPr>
          <p:cNvPr id="7" name="Symbol zastępczy zawartości 9">
            <a:extLst>
              <a:ext uri="{FF2B5EF4-FFF2-40B4-BE49-F238E27FC236}">
                <a16:creationId xmlns:a16="http://schemas.microsoft.com/office/drawing/2014/main" id="{BE2E158E-6EE7-432E-AEB9-5908F1BF6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37" y="3962400"/>
            <a:ext cx="3931530" cy="262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0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6CB3B5-D242-4586-A7EC-AF38B99B8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Pytania…</a:t>
            </a:r>
            <a:endParaRPr lang="en-US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72FDC26-1493-48EB-9999-C24ABC244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 odpowiedzi.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7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288B3D-20B6-4182-BE23-B131035F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jest histogram?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D0E508-EA35-4372-AD2C-771C4B9BE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Histogram jest jedną z metod przedstawienia graficznego rozkładu empirycznego cechy. Najczęściej jest to wykres kolumnowy. </a:t>
            </a:r>
          </a:p>
          <a:p>
            <a:r>
              <a:rPr lang="pl-PL" dirty="0"/>
              <a:t>W przypadku obrazu kolorowego przedstawianymi danymi są liczności wystąpienia poszczególnych odcieni poszczególnych kanałów kolorów, dlatego najczęściej tworzonymi histogramami na potrzeby biometrii są te prezentujące liczność wystąpień odcieni jednej z barw podstawowych: zieleni, niebieskiego oraz czerwonego. Rzadziej wykorzystywany jest histogram przedstawiający uśrednione wartości trzech kanałów, bądź trójwymiarowy wykres przedstawiający histogram wszystkich trzech kanałów.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24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4511F2-FFDF-4327-B78D-0119D1538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Histogram</a:t>
            </a:r>
            <a:endParaRPr lang="en-US" dirty="0"/>
          </a:p>
        </p:txBody>
      </p:sp>
      <p:pic>
        <p:nvPicPr>
          <p:cNvPr id="24" name="Symbol zastępczy zawartości 23">
            <a:extLst>
              <a:ext uri="{FF2B5EF4-FFF2-40B4-BE49-F238E27FC236}">
                <a16:creationId xmlns:a16="http://schemas.microsoft.com/office/drawing/2014/main" id="{199EB646-D5ED-46E2-9777-FB06844A43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92" y="2379572"/>
            <a:ext cx="5415604" cy="3612970"/>
          </a:xfrm>
        </p:spPr>
      </p:pic>
      <p:pic>
        <p:nvPicPr>
          <p:cNvPr id="20" name="Symbol zastępczy zawartości 19">
            <a:extLst>
              <a:ext uri="{FF2B5EF4-FFF2-40B4-BE49-F238E27FC236}">
                <a16:creationId xmlns:a16="http://schemas.microsoft.com/office/drawing/2014/main" id="{2B0F8A79-64C1-4B05-9B06-1B06AB5EE0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1436" y="2379572"/>
            <a:ext cx="5433909" cy="36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0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352426B-8E1F-4820-8E81-93A20378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Operacje wykonywane na podstawie histogramu</a:t>
            </a:r>
            <a:endParaRPr lang="en-US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F5FA808-A6EA-4936-A067-317810A95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Wybrane operacje oraz zastosowania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24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7936EEE-7F93-4969-908C-CB336497C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Rozciągnięcie</a:t>
            </a:r>
            <a:r>
              <a:rPr lang="en-US" dirty="0"/>
              <a:t> </a:t>
            </a:r>
            <a:r>
              <a:rPr lang="en-US" dirty="0" err="1"/>
              <a:t>histogramu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CB28D39-5A64-42E8-802E-5055D67B83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Operacja wykonywana wówczas, gdy nie pokrywa on całego zakresu, który może być pokryty przez składowe obrazu.</a:t>
            </a:r>
          </a:p>
          <a:p>
            <a:r>
              <a:rPr lang="pl-PL" dirty="0"/>
              <a:t>Rzadziej operacja wykonywana, gdy chcemy uwidocznić cechy, które nie widoczne są dla ludzkiego oka z powodu niskiego kontrastu obrazu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ymbol zastępczy zawartości 3">
                <a:extLst>
                  <a:ext uri="{FF2B5EF4-FFF2-40B4-BE49-F238E27FC236}">
                    <a16:creationId xmlns:a16="http://schemas.microsoft.com/office/drawing/2014/main" id="{99EF242E-47B6-409D-8A52-67691BDAB33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𝐿𝑈𝑇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dirty="0"/>
              </a:p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pl-PL" dirty="0"/>
                  <a:t> -  maksymalna możliwa wartość składowej w obrazie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pl-PL" dirty="0"/>
                  <a:t> -  minimalna wartość składowej w obrazie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pl-PL" dirty="0"/>
                  <a:t> -  maksymalna wartość składowej w obrazie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Symbol zastępczy zawartości 3">
                <a:extLst>
                  <a:ext uri="{FF2B5EF4-FFF2-40B4-BE49-F238E27FC236}">
                    <a16:creationId xmlns:a16="http://schemas.microsoft.com/office/drawing/2014/main" id="{99EF242E-47B6-409D-8A52-67691BDAB3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62" r="-407" b="-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64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A0EB61-D22F-4F5C-B05D-95951783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Wyrównanie histogramu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C4CF4AF-FEAF-455D-81C5-63C1D07A9A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pl-PL" dirty="0"/>
              <a:t>Ma na celu zwiększenie globalnego kontrastu obrazu poprzez rozciągnięcie wartości w szerszy zakres</a:t>
            </a:r>
          </a:p>
          <a:p>
            <a:r>
              <a:rPr lang="pl-PL" dirty="0"/>
              <a:t>Operacja polega na stworzeniu tablicy LUT (</a:t>
            </a:r>
            <a:r>
              <a:rPr lang="pl-PL" dirty="0" err="1"/>
              <a:t>Look-up</a:t>
            </a:r>
            <a:r>
              <a:rPr lang="pl-PL" dirty="0"/>
              <a:t> </a:t>
            </a:r>
            <a:r>
              <a:rPr lang="pl-PL" dirty="0" err="1"/>
              <a:t>table</a:t>
            </a:r>
            <a:r>
              <a:rPr lang="pl-PL" dirty="0"/>
              <a:t>), dzięki której pikselom w obrazie zostają przypisane nowe wartości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ymbol zastępczy zawartości 3">
                <a:extLst>
                  <a:ext uri="{FF2B5EF4-FFF2-40B4-BE49-F238E27FC236}">
                    <a16:creationId xmlns:a16="http://schemas.microsoft.com/office/drawing/2014/main" id="{5922C87D-A605-4366-8972-298EC1D29FF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pl-PL" dirty="0"/>
              </a:p>
              <a:p>
                <a:r>
                  <a:rPr lang="pl-PL" sz="1900" dirty="0"/>
                  <a:t>s – liczba punktów (pikseli) w obrazie</a:t>
                </a:r>
              </a:p>
              <a:p>
                <a:pPr marL="0" indent="0">
                  <a:buNone/>
                </a:pPr>
                <a:endParaRPr lang="pl-PL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𝐿𝑈𝑇</m:t>
                      </m:r>
                      <m:d>
                        <m:dPr>
                          <m:begChr m:val="["/>
                          <m:endChr m:val="]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pl-PL" b="0" dirty="0"/>
              </a:p>
              <a:p>
                <a:r>
                  <a:rPr lang="pl-PL" sz="1900" dirty="0"/>
                  <a:t>i – wartość składowej obrazu oryginalnego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19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pl-PL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l-PL" sz="1900" dirty="0"/>
                  <a:t> - pierwsza niezerowa wartość dystrybuanty obrazu oryginalnego </a:t>
                </a:r>
              </a:p>
              <a:p>
                <a:r>
                  <a:rPr lang="pl-PL" sz="1900" dirty="0"/>
                  <a:t> k – liczba możliwych wartości w obrazie</a:t>
                </a:r>
                <a:endParaRPr lang="en-US" sz="1900" dirty="0"/>
              </a:p>
            </p:txBody>
          </p:sp>
        </mc:Choice>
        <mc:Fallback xmlns="">
          <p:sp>
            <p:nvSpPr>
              <p:cNvPr id="4" name="Symbol zastępczy zawartości 3">
                <a:extLst>
                  <a:ext uri="{FF2B5EF4-FFF2-40B4-BE49-F238E27FC236}">
                    <a16:creationId xmlns:a16="http://schemas.microsoft.com/office/drawing/2014/main" id="{5922C87D-A605-4366-8972-298EC1D29F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813" b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570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1CBA67-D34F-4021-A393-B3AABCD70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Wyrównanie histogramu (porównanie obrazów)</a:t>
            </a:r>
            <a:endParaRPr lang="en-US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13609FC-53ED-49A5-BCD6-2D04315C3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Obraz oryginalny</a:t>
            </a:r>
            <a:endParaRPr lang="en-US" dirty="0"/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129556C5-3FDA-4375-94EA-D3A77FA667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25" y="2962004"/>
            <a:ext cx="4491038" cy="2996154"/>
          </a:xfrm>
        </p:spPr>
      </p:pic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76AFEE27-3B5F-44CB-B0A3-333246818E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/>
              <a:t>Obraz po wyrównaniu histogramu</a:t>
            </a:r>
            <a:endParaRPr lang="en-US" dirty="0"/>
          </a:p>
        </p:txBody>
      </p:sp>
      <p:pic>
        <p:nvPicPr>
          <p:cNvPr id="10" name="Symbol zastępczy zawartości 9">
            <a:extLst>
              <a:ext uri="{FF2B5EF4-FFF2-40B4-BE49-F238E27FC236}">
                <a16:creationId xmlns:a16="http://schemas.microsoft.com/office/drawing/2014/main" id="{C5A7C12A-F4BE-4009-9519-59DD9140490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2962534"/>
            <a:ext cx="4489450" cy="2995095"/>
          </a:xfrm>
        </p:spPr>
      </p:pic>
    </p:spTree>
    <p:extLst>
      <p:ext uri="{BB962C8B-B14F-4D97-AF65-F5344CB8AC3E}">
        <p14:creationId xmlns:p14="http://schemas.microsoft.com/office/powerpoint/2010/main" val="38383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CB9039-96D8-4990-B35F-8EE4BB21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Wyrównanie histogramu (porównanie histogramów)</a:t>
            </a:r>
            <a:endParaRPr lang="en-US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73FD038-EBEE-4F90-B46D-DB1600D9A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Histogram przed</a:t>
            </a:r>
            <a:endParaRPr lang="en-US" dirty="0"/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E498F82D-E9E9-4035-9607-91108DCBCA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79525" y="3277488"/>
            <a:ext cx="4491038" cy="2365186"/>
          </a:xfrm>
          <a:prstGeom prst="rect">
            <a:avLst/>
          </a:prstGeom>
        </p:spPr>
      </p:pic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CC82D0D4-30F9-459A-AC13-C65A8EA5D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/>
              <a:t>Histogram po</a:t>
            </a:r>
            <a:endParaRPr lang="en-US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78D50BA7-4837-448A-8C2B-361FBEC3CF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19850" y="3265233"/>
            <a:ext cx="4489450" cy="238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7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Zagadnienia edukacyjne 16: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616_TF03462902" id="{1A84904C-4EA8-49B8-9AF9-B7D25C1DCA83}" vid="{04F13ADB-B4F1-4F64-A256-E3196C14AB26}"/>
    </a:ext>
  </a:extLst>
</a:theme>
</file>

<file path=ppt/theme/theme2.xml><?xml version="1.0" encoding="utf-8"?>
<a:theme xmlns:a="http://schemas.openxmlformats.org/drawingml/2006/main" name="Motyw pakietu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963</TotalTime>
  <Words>1180</Words>
  <Application>Microsoft Office PowerPoint</Application>
  <PresentationFormat>Panoramiczny</PresentationFormat>
  <Paragraphs>113</Paragraphs>
  <Slides>28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28</vt:i4>
      </vt:variant>
    </vt:vector>
  </HeadingPairs>
  <TitlesOfParts>
    <vt:vector size="33" baseType="lpstr">
      <vt:lpstr>Arial</vt:lpstr>
      <vt:lpstr>Calibri</vt:lpstr>
      <vt:lpstr>Cambria Math</vt:lpstr>
      <vt:lpstr>Wingdings</vt:lpstr>
      <vt:lpstr>Zagadnienia edukacyjne 16:9</vt:lpstr>
      <vt:lpstr>Histogram oraz binaryzacja obrazów biometrycznych</vt:lpstr>
      <vt:lpstr>AGENDA</vt:lpstr>
      <vt:lpstr>Czym jest histogram?</vt:lpstr>
      <vt:lpstr>Histogram</vt:lpstr>
      <vt:lpstr>Operacje wykonywane na podstawie histogramu</vt:lpstr>
      <vt:lpstr>Rozciągnięcie histogramu</vt:lpstr>
      <vt:lpstr>Wyrównanie histogramu</vt:lpstr>
      <vt:lpstr>Wyrównanie histogramu (porównanie obrazów)</vt:lpstr>
      <vt:lpstr>Wyrównanie histogramu (porównanie histogramów)</vt:lpstr>
      <vt:lpstr>Histogram pionowy i poziomy</vt:lpstr>
      <vt:lpstr>Czym jest binaryzacja?</vt:lpstr>
      <vt:lpstr>Metody binaryzacji globalnej</vt:lpstr>
      <vt:lpstr>Metoda Otsu</vt:lpstr>
      <vt:lpstr>Otsu</vt:lpstr>
      <vt:lpstr>Metoda globalnej entropii (Metoda Puna)</vt:lpstr>
      <vt:lpstr>Metoda Puna</vt:lpstr>
      <vt:lpstr>Progowanie iteracyjne (Ridler, Calvard)</vt:lpstr>
      <vt:lpstr>Ridler, Calvard</vt:lpstr>
      <vt:lpstr>Porównanie wyników</vt:lpstr>
      <vt:lpstr>Metody binaryzacji lokalnej</vt:lpstr>
      <vt:lpstr>White, Rohrer</vt:lpstr>
      <vt:lpstr>White, Rohrer</vt:lpstr>
      <vt:lpstr>Bernsen</vt:lpstr>
      <vt:lpstr>Bernsen</vt:lpstr>
      <vt:lpstr>Niblack</vt:lpstr>
      <vt:lpstr>Niblack</vt:lpstr>
      <vt:lpstr>Porównanie wyników</vt:lpstr>
      <vt:lpstr>Pytania…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Histogram oraz binaryzacja obrazów biometrycznych</dc:title>
  <dc:creator>Aenyeweddien Chibicko</dc:creator>
  <cp:lastModifiedBy>Aenyeweddien Chibicko</cp:lastModifiedBy>
  <cp:revision>41</cp:revision>
  <dcterms:created xsi:type="dcterms:W3CDTF">2018-05-19T07:42:35Z</dcterms:created>
  <dcterms:modified xsi:type="dcterms:W3CDTF">2018-05-20T10:34:14Z</dcterms:modified>
</cp:coreProperties>
</file>